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1" r:id="rId4"/>
    <p:sldId id="259" r:id="rId5"/>
    <p:sldId id="260" r:id="rId6"/>
    <p:sldId id="258" r:id="rId7"/>
    <p:sldId id="292" r:id="rId8"/>
    <p:sldId id="261" r:id="rId9"/>
    <p:sldId id="262" r:id="rId10"/>
    <p:sldId id="267" r:id="rId11"/>
    <p:sldId id="263" r:id="rId12"/>
    <p:sldId id="264" r:id="rId13"/>
    <p:sldId id="268" r:id="rId14"/>
    <p:sldId id="270" r:id="rId15"/>
    <p:sldId id="290" r:id="rId16"/>
    <p:sldId id="271" r:id="rId17"/>
    <p:sldId id="273" r:id="rId18"/>
    <p:sldId id="277" r:id="rId19"/>
    <p:sldId id="278" r:id="rId20"/>
    <p:sldId id="284" r:id="rId21"/>
    <p:sldId id="286" r:id="rId22"/>
    <p:sldId id="287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0948F5-5E92-491E-A294-3138F2F8ADAF}" type="datetimeFigureOut">
              <a:rPr lang="en-GB"/>
              <a:pPr>
                <a:defRPr/>
              </a:pPr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F46611-7612-4C7F-8A08-9CA28DF73A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81F2C6-F50F-4A60-881A-1BA4DB93800E}" type="datetimeFigureOut">
              <a:rPr lang="en-GB"/>
              <a:pPr>
                <a:defRPr/>
              </a:pPr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71D5E7-A930-4294-83A7-D8EB663091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9F25F9-5122-48D3-A0EF-9653047F3484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FBD6E3-A73A-46C0-9A00-5D05DEA5C6A7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013850-2BA5-4A70-8265-9AE740CAD674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9C4C1D-BD24-458E-9E67-EB5CFD735318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C202C-91B9-4428-A6FC-CD2E4E2A34BB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168D8-F83F-4B66-8C8F-77FC3C66178E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F60416-B8A7-4410-8F13-9D33065C98C4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DB39E8-0ABE-466E-A332-7AF7CF5DD5F8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1ABBE9-1D0B-496B-9403-CB157259581A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EC5840-4A59-4FB3-8223-E706269E69FA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470FFC-BC72-429C-80B6-0B4D6B25B81A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049C70-2DFC-43FD-8129-F84451D0DADB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722569-9B36-4410-9FF7-B1471F60732A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1746BE-BCEF-45D8-97F1-4A167147A64D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2CF27A-80A4-45CA-93A8-F257DE1339EF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A7DC0B-5DAF-4F44-A6CC-9EAF4C4EA443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A28DE0-CEC1-4B17-8528-6F2E609A93AB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9C14CC-AD4B-4D3A-ADE9-9E68CE0FCEAF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080D8D-523E-4BAE-AD5D-2CA3C25A89DD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1D1C0C-0934-4C2F-B7E5-CAA74E178541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16200000">
            <a:off x="6696868" y="1378744"/>
            <a:ext cx="35734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4400" smtClean="0">
                <a:solidFill>
                  <a:srgbClr val="7F7F7F"/>
                </a:solidFill>
                <a:cs typeface="Arial" charset="0"/>
              </a:rPr>
              <a:t>UNESCO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 rot="16200000">
            <a:off x="6684168" y="1334294"/>
            <a:ext cx="3573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2400" smtClean="0">
                <a:solidFill>
                  <a:schemeClr val="bg1"/>
                </a:solidFill>
                <a:cs typeface="Arial" charset="0"/>
              </a:rPr>
              <a:t>IHP-HELP Centre for Water </a:t>
            </a:r>
            <a:br>
              <a:rPr lang="en-GB" sz="2400" smtClean="0">
                <a:solidFill>
                  <a:schemeClr val="bg1"/>
                </a:solidFill>
                <a:cs typeface="Arial" charset="0"/>
              </a:rPr>
            </a:br>
            <a:r>
              <a:rPr lang="en-GB" sz="2400" smtClean="0">
                <a:solidFill>
                  <a:schemeClr val="bg1"/>
                </a:solidFill>
                <a:cs typeface="Arial" charset="0"/>
              </a:rPr>
              <a:t>Law, Policy &amp; Science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7740352" cy="3168352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645024"/>
            <a:ext cx="7480920" cy="2160240"/>
          </a:xfrm>
        </p:spPr>
        <p:txBody>
          <a:bodyPr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1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525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4925" y="6534150"/>
            <a:ext cx="7416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smtClean="0">
                <a:solidFill>
                  <a:schemeClr val="bg1"/>
                </a:solidFill>
                <a:cs typeface="Arial" charset="0"/>
              </a:rPr>
              <a:t>IHP-HELP Centre for Water  Law, Policy and Science | under the auspices of UNESCO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596188" y="6537325"/>
            <a:ext cx="151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smtClean="0">
                <a:solidFill>
                  <a:schemeClr val="bg1"/>
                </a:solidFill>
              </a:rPr>
              <a:t>Slide | </a:t>
            </a:r>
            <a:fld id="{AD58BB64-AF88-4B00-B8AD-E8A38D4C23CA}" type="slidenum">
              <a:rPr lang="en-GB" altLang="en-US" sz="16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GB" altLang="en-US" sz="1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4600"/>
            <a:ext cx="8712968" cy="73211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13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525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4925" y="6534150"/>
            <a:ext cx="7416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smtClean="0">
                <a:solidFill>
                  <a:schemeClr val="bg1"/>
                </a:solidFill>
                <a:cs typeface="Arial" charset="0"/>
              </a:rPr>
              <a:t>IHP-HELP Centre for Water  Law, Policy and Science | under the auspices of UNESCO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596188" y="6537325"/>
            <a:ext cx="151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00" smtClean="0">
                <a:solidFill>
                  <a:schemeClr val="bg1"/>
                </a:solidFill>
              </a:rPr>
              <a:t>Slide | </a:t>
            </a:r>
            <a:fld id="{A0F45E3F-5A75-49EB-890A-91E62A49F451}" type="slidenum">
              <a:rPr lang="en-GB" altLang="en-US" sz="16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GB" altLang="en-US" sz="160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04600"/>
            <a:ext cx="8712968" cy="73211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22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8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348880"/>
            <a:ext cx="6948264" cy="216024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42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65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E24C4-1F19-48E0-AAD4-932475BEC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95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E33030-15E0-4390-8471-A6B33AFC43EB}" type="datetime1">
              <a:rPr lang="en-GB"/>
              <a:pPr>
                <a:defRPr/>
              </a:pPr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D9661B-C071-4B42-9410-8E9FF7833B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40650" cy="1700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2700" dirty="0"/>
              <a:t>Regional Training on </a:t>
            </a:r>
            <a:r>
              <a:rPr lang="en-GB" altLang="en-US" sz="2700" dirty="0" err="1"/>
              <a:t>Hydrodiplomacy</a:t>
            </a:r>
            <a:r>
              <a:rPr lang="en-GB" altLang="en-US" sz="2700" dirty="0"/>
              <a:t> &amp; Negotiation Skills for </a:t>
            </a:r>
            <a:br>
              <a:rPr lang="en-GB" altLang="en-US" sz="2700" dirty="0"/>
            </a:br>
            <a:r>
              <a:rPr lang="en-GB" altLang="en-US" sz="2700" dirty="0"/>
              <a:t>IGAD Water Resources Protocol Negotiation Members</a:t>
            </a:r>
            <a:br>
              <a:rPr lang="en-GB" altLang="en-US" sz="2700" dirty="0"/>
            </a:br>
            <a:r>
              <a:rPr lang="en-GB" altLang="en-US" sz="2700" dirty="0" smtClean="0"/>
              <a:t>27-28 February 2017 -- </a:t>
            </a:r>
            <a:r>
              <a:rPr lang="en-GB" altLang="en-US" sz="2700" dirty="0"/>
              <a:t>Addis Ababa, Ethiopia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 smtClean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79388" y="3644900"/>
            <a:ext cx="8848725" cy="2232025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Water-energy security nexus:</a:t>
            </a:r>
            <a:br>
              <a:rPr lang="en-US" altLang="en-US" smtClean="0"/>
            </a:br>
            <a:r>
              <a:rPr lang="en-US" altLang="en-US" smtClean="0"/>
              <a:t>The Aral Sea basin case  </a:t>
            </a:r>
          </a:p>
        </p:txBody>
      </p:sp>
      <p:sp>
        <p:nvSpPr>
          <p:cNvPr id="10244" name="Subtitle 2"/>
          <p:cNvSpPr txBox="1">
            <a:spLocks/>
          </p:cNvSpPr>
          <p:nvPr/>
        </p:nvSpPr>
        <p:spPr bwMode="auto">
          <a:xfrm>
            <a:off x="2895600" y="6096000"/>
            <a:ext cx="624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bg1"/>
                </a:solidFill>
              </a:rPr>
              <a:t>Sergei Vinogradov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2195513" y="2349500"/>
            <a:ext cx="6948487" cy="2159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Water-</a:t>
            </a:r>
            <a:r>
              <a:rPr lang="en-US" altLang="en-US" b="1" i="1" smtClean="0">
                <a:solidFill>
                  <a:srgbClr val="C00000"/>
                </a:solidFill>
              </a:rPr>
              <a:t>Energy</a:t>
            </a:r>
            <a:r>
              <a:rPr lang="en-US" altLang="en-US" smtClean="0"/>
              <a:t>-Environment 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04775"/>
            <a:ext cx="8713788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Surplus </a:t>
            </a:r>
            <a:r>
              <a:rPr lang="en-US" dirty="0" smtClean="0"/>
              <a:t>electricity </a:t>
            </a:r>
            <a:r>
              <a:rPr lang="en-US" dirty="0"/>
              <a:t>available for </a:t>
            </a:r>
            <a:r>
              <a:rPr lang="en-US" dirty="0" smtClean="0"/>
              <a:t>trade</a:t>
            </a:r>
            <a:endParaRPr lang="en-GB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39938"/>
            <a:ext cx="8713787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3350" y="1557338"/>
            <a:ext cx="3613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Central Asia (GWh)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2195513" y="2349500"/>
            <a:ext cx="6948487" cy="2159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Water-Energy-</a:t>
            </a:r>
            <a:r>
              <a:rPr lang="en-US" altLang="en-US" b="1" i="1" smtClean="0">
                <a:solidFill>
                  <a:srgbClr val="C00000"/>
                </a:solidFill>
              </a:rPr>
              <a:t>Environment</a:t>
            </a:r>
            <a:r>
              <a:rPr lang="en-US" altLang="en-US" smtClean="0"/>
              <a:t> 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ral_sh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0"/>
            <a:ext cx="869473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104775"/>
            <a:ext cx="8713788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Global </a:t>
            </a:r>
            <a:r>
              <a:rPr lang="en-US" dirty="0" smtClean="0"/>
              <a:t>climate </a:t>
            </a:r>
            <a:r>
              <a:rPr lang="en-US" dirty="0"/>
              <a:t>c</a:t>
            </a:r>
            <a:r>
              <a:rPr lang="en-US" dirty="0" smtClean="0"/>
              <a:t>hange</a:t>
            </a:r>
            <a:r>
              <a:rPr lang="en-US" dirty="0"/>
              <a:t>: Glacier </a:t>
            </a:r>
            <a:r>
              <a:rPr lang="en-US" dirty="0" smtClean="0"/>
              <a:t>melting</a:t>
            </a:r>
            <a:endParaRPr lang="en-GB" dirty="0"/>
          </a:p>
        </p:txBody>
      </p:sp>
      <p:pic>
        <p:nvPicPr>
          <p:cNvPr id="37891" name="Picture 2" descr="C:\Documents and Settings\Dell\My Documents\Dundee\IWL Symposium 2010\Presentation Aral Sea DZ\GlacierTjfed-eng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00213"/>
            <a:ext cx="572452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04775"/>
            <a:ext cx="8713788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Transboundary water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Increasing demand </a:t>
            </a:r>
            <a:r>
              <a:rPr lang="en-US" sz="3600" dirty="0"/>
              <a:t>- </a:t>
            </a:r>
            <a:r>
              <a:rPr lang="en-US" dirty="0"/>
              <a:t>population growth, economic development, Afghanistan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Diminishing supply </a:t>
            </a:r>
            <a:r>
              <a:rPr lang="en-US" sz="3600" dirty="0"/>
              <a:t>- </a:t>
            </a:r>
            <a:r>
              <a:rPr lang="en-US" dirty="0"/>
              <a:t>water quality &amp; climate change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Conflicting interests </a:t>
            </a:r>
            <a:r>
              <a:rPr lang="en-US" sz="3600" dirty="0"/>
              <a:t>- </a:t>
            </a:r>
            <a:r>
              <a:rPr lang="en-US" dirty="0"/>
              <a:t>changing the regime of existing reservoirs/building new dams &amp; irrigation/food &amp; ecosystems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000" b="1" dirty="0">
                <a:solidFill>
                  <a:srgbClr val="C00000"/>
                </a:solidFill>
              </a:rPr>
              <a:t>Ensuring Water for All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50825" y="104775"/>
            <a:ext cx="8713788" cy="731838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Treaties &amp; other instruments at basin level</a:t>
            </a:r>
            <a:endParaRPr lang="en-GB" altLang="en-US" sz="360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400675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en-US" sz="2400" b="1" smtClean="0"/>
              <a:t>1992 Almaty Agreement </a:t>
            </a:r>
            <a:r>
              <a:rPr lang="en-US" altLang="en-US" sz="2400" smtClean="0"/>
              <a:t>– Soviet management status quo, institutions (ICWC, BWOs)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2400" b="1" smtClean="0"/>
              <a:t>1993 Kzyl-Orda Agreement </a:t>
            </a:r>
            <a:r>
              <a:rPr lang="en-US" altLang="en-US" sz="2400" smtClean="0"/>
              <a:t>– Joint activities on Aral Sea crisis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2400" b="1" smtClean="0"/>
              <a:t>1996 Agreement </a:t>
            </a:r>
            <a:r>
              <a:rPr lang="en-US" altLang="en-US" sz="2400" smtClean="0"/>
              <a:t>– Uzb &amp; Tm water use on Amudarya: 50/50 sharing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2400" b="1" smtClean="0"/>
              <a:t>1998 Syrdarya Agreement </a:t>
            </a:r>
            <a:r>
              <a:rPr lang="en-US" altLang="en-US" sz="2400" smtClean="0"/>
              <a:t>– Water and energy use in Syrdarya basin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2400" b="1" smtClean="0"/>
              <a:t>1998 Environmental Cooperation Agreement - </a:t>
            </a:r>
            <a:r>
              <a:rPr lang="en-US" altLang="en-US" sz="2400" smtClean="0"/>
              <a:t>(Kz, Kz &amp; Uzb)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2400" b="1" smtClean="0"/>
              <a:t>1999 Parallel Operation of the Energy Systems of CARs</a:t>
            </a:r>
            <a:endParaRPr lang="en-US" altLang="en-US" sz="2400" smtClean="0"/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2400" b="1" smtClean="0"/>
              <a:t>1999 Int’l Fund for saving Aral Sea (IFAS) status Agreement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2400" b="1" smtClean="0"/>
              <a:t>2006 Convention on Sust. Dev’t in CARs </a:t>
            </a:r>
            <a:r>
              <a:rPr lang="en-US" altLang="en-US" sz="2400" smtClean="0"/>
              <a:t>(not in force, signed Kz, Tj, Tm)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2400" b="1" smtClean="0"/>
              <a:t>The Aral Sea Basin Programs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04775"/>
            <a:ext cx="8713788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lang="en-GB" dirty="0"/>
              <a:t>Participation in global and regional conventions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38" y="1268413"/>
          <a:ext cx="7961312" cy="361315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45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6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/>
                        <a:t>Convention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/>
                        <a:t>Kz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/>
                        <a:t>Kg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/>
                        <a:t>Tj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/>
                        <a:t>Tm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/>
                        <a:t>Uz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/>
                        <a:t>1997 </a:t>
                      </a:r>
                      <a:r>
                        <a:rPr lang="en-US" sz="2500" dirty="0" smtClean="0"/>
                        <a:t>UN Water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/>
                        <a:t>√</a:t>
                      </a:r>
                      <a:endParaRPr lang="en-US" sz="25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/>
                        <a:t>1992 UNECE </a:t>
                      </a:r>
                      <a:r>
                        <a:rPr lang="en-US" sz="2500" dirty="0" smtClean="0"/>
                        <a:t>Water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/>
                        <a:t>√</a:t>
                      </a:r>
                      <a:endParaRPr lang="en-US" sz="25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smtClean="0"/>
                        <a:t>1998</a:t>
                      </a:r>
                      <a:r>
                        <a:rPr lang="en-US" sz="2500" baseline="0" dirty="0" smtClean="0"/>
                        <a:t> CIS 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 smtClean="0"/>
                        <a:t>s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smtClean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1991 Espoo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smtClean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smtClean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/>
                        <a:t>1992 Industrial accidents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/>
                        <a:t>√</a:t>
                      </a:r>
                      <a:endParaRPr lang="en-US" sz="25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/>
                        <a:t>1998 Aarhus</a:t>
                      </a:r>
                      <a:endParaRPr lang="en-US" sz="2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kern="1200" dirty="0" smtClean="0"/>
                        <a:t>1971 </a:t>
                      </a:r>
                      <a:r>
                        <a:rPr lang="en-US" sz="2500" kern="1200" dirty="0" err="1" smtClean="0"/>
                        <a:t>Ramsar</a:t>
                      </a:r>
                      <a:endParaRPr lang="en-US" sz="2500" kern="1200" dirty="0">
                        <a:solidFill>
                          <a:srgbClr val="33339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0" dirty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smtClean="0"/>
                        <a:t>√</a:t>
                      </a:r>
                      <a:endParaRPr lang="en-US" sz="25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34" marR="622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095" name="Rectangle 1"/>
          <p:cNvSpPr>
            <a:spLocks noChangeArrowheads="1"/>
          </p:cNvSpPr>
          <p:nvPr/>
        </p:nvSpPr>
        <p:spPr bwMode="auto">
          <a:xfrm>
            <a:off x="0" y="5010150"/>
            <a:ext cx="9144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54" tIns="41477" rIns="82954" bIns="4147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600" b="1" i="1">
                <a:cs typeface="Times New Roman" panose="02020603050405020304" pitchFamily="18" charset="0"/>
              </a:rPr>
              <a:t>1997 UN</a:t>
            </a:r>
            <a:r>
              <a:rPr lang="en-US" altLang="en-US" sz="1600">
                <a:cs typeface="Times New Roman" panose="02020603050405020304" pitchFamily="18" charset="0"/>
              </a:rPr>
              <a:t> - Convention on the Non-navigational Uses of International Watercourses; </a:t>
            </a:r>
            <a:r>
              <a:rPr lang="en-US" altLang="en-US" sz="1600" b="1" i="1">
                <a:cs typeface="Times New Roman" panose="02020603050405020304" pitchFamily="18" charset="0"/>
              </a:rPr>
              <a:t>1992 UNECE</a:t>
            </a:r>
            <a:r>
              <a:rPr lang="en-US" altLang="en-US" sz="1600">
                <a:cs typeface="Times New Roman" panose="02020603050405020304" pitchFamily="18" charset="0"/>
              </a:rPr>
              <a:t> - Convention on the Protection and Use of Transboundary Watercourses and International Lakes; </a:t>
            </a:r>
            <a:r>
              <a:rPr lang="en-US" altLang="en-US" sz="1600" b="1" i="1">
                <a:cs typeface="Times New Roman" panose="02020603050405020304" pitchFamily="18" charset="0"/>
              </a:rPr>
              <a:t>1998 CIS</a:t>
            </a:r>
            <a:r>
              <a:rPr lang="en-US" altLang="en-US" sz="1600">
                <a:cs typeface="Times New Roman" panose="02020603050405020304" pitchFamily="18" charset="0"/>
              </a:rPr>
              <a:t>- Agreement on the Main Principles of Interactions in the field of Rational Use &amp; Protection of Transboundary Watercourses of the CIS; </a:t>
            </a:r>
            <a:r>
              <a:rPr lang="en-US" altLang="en-US" sz="1600" b="1" i="1">
                <a:cs typeface="Times New Roman" panose="02020603050405020304" pitchFamily="18" charset="0"/>
              </a:rPr>
              <a:t>1991 Espoo</a:t>
            </a:r>
            <a:r>
              <a:rPr lang="en-US" altLang="en-US" sz="1600">
                <a:cs typeface="Times New Roman" panose="02020603050405020304" pitchFamily="18" charset="0"/>
              </a:rPr>
              <a:t> - Convention on Environmental Impact Assessment in a Transboundary Context; </a:t>
            </a:r>
            <a:r>
              <a:rPr lang="en-US" altLang="en-US" sz="1600" b="1" i="1">
                <a:cs typeface="Times New Roman" panose="02020603050405020304" pitchFamily="18" charset="0"/>
              </a:rPr>
              <a:t>1992 Industrial Accidents</a:t>
            </a:r>
            <a:r>
              <a:rPr lang="en-US" altLang="en-US" sz="1600">
                <a:cs typeface="Times New Roman" panose="02020603050405020304" pitchFamily="18" charset="0"/>
              </a:rPr>
              <a:t> - Convention on the Transboundary Effects of Industrial Accidents; </a:t>
            </a:r>
            <a:r>
              <a:rPr lang="en-US" altLang="en-US" sz="1600" b="1" i="1">
                <a:cs typeface="Times New Roman" panose="02020603050405020304" pitchFamily="18" charset="0"/>
              </a:rPr>
              <a:t>1998 Aarhus</a:t>
            </a:r>
            <a:r>
              <a:rPr lang="en-US" altLang="en-US" sz="1600">
                <a:cs typeface="Times New Roman" panose="02020603050405020304" pitchFamily="18" charset="0"/>
              </a:rPr>
              <a:t> - Convention on Access to Information, Public Participation in Decision-Making and Access to Justice in Environmental Matters; </a:t>
            </a:r>
            <a:r>
              <a:rPr lang="en-US" altLang="en-US" sz="1600" b="1" i="1">
                <a:cs typeface="Times New Roman" panose="02020603050405020304" pitchFamily="18" charset="0"/>
              </a:rPr>
              <a:t>1971 Ramsar</a:t>
            </a:r>
            <a:r>
              <a:rPr lang="en-US" altLang="en-US" sz="1600">
                <a:cs typeface="Times New Roman" panose="02020603050405020304" pitchFamily="18" charset="0"/>
              </a:rPr>
              <a:t> - Convention on Wetlands of International Importance, especially as Waterfowl Habitat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720725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Outline</a:t>
            </a:r>
            <a:endParaRPr lang="en-GB" altLang="en-US" sz="420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4389438" cy="467995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GB" altLang="en-US" smtClean="0"/>
              <a:t>Context: the Aral Sea basin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mtClean="0"/>
              <a:t>Transboundary water</a:t>
            </a:r>
            <a:br>
              <a:rPr lang="en-GB" altLang="en-US" smtClean="0"/>
            </a:br>
            <a:r>
              <a:rPr lang="en-GB" altLang="en-US" smtClean="0"/>
              <a:t>issues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smtClean="0"/>
              <a:t>Legal framework: evolution &amp; current challenges </a:t>
            </a:r>
            <a:br>
              <a:rPr lang="en-GB" altLang="en-US" smtClean="0"/>
            </a:br>
            <a:endParaRPr lang="en-GB" altLang="en-US" smtClean="0"/>
          </a:p>
        </p:txBody>
      </p:sp>
      <p:pic>
        <p:nvPicPr>
          <p:cNvPr id="1229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773238"/>
            <a:ext cx="2038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059238"/>
            <a:ext cx="20716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4" name="Picture 36" descr="toktogul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73238"/>
            <a:ext cx="20399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4038600"/>
            <a:ext cx="20478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6" name="Picture 14" descr="j03008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2844800"/>
            <a:ext cx="25209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04775"/>
            <a:ext cx="8893175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</a:t>
            </a:r>
            <a:r>
              <a:rPr lang="en-GB" dirty="0"/>
              <a:t>matters of </a:t>
            </a:r>
            <a:r>
              <a:rPr lang="en-GB" dirty="0">
                <a:solidFill>
                  <a:srgbClr val="C00000"/>
                </a:solidFill>
              </a:rPr>
              <a:t>scope </a:t>
            </a:r>
            <a:r>
              <a:rPr lang="en-GB" dirty="0"/>
              <a:t>in the Aral </a:t>
            </a:r>
            <a:r>
              <a:rPr lang="en-GB" dirty="0" smtClean="0"/>
              <a:t>Sea Basin</a:t>
            </a:r>
            <a:endParaRPr lang="en-GB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50825" y="1700213"/>
            <a:ext cx="8435975" cy="475297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Existing agreements do not cover all basin states</a:t>
            </a:r>
          </a:p>
          <a:p>
            <a:pPr eaLnBrk="1" hangingPunct="1"/>
            <a:r>
              <a:rPr lang="en-US" altLang="en-US" b="1" smtClean="0"/>
              <a:t>Groundwaters &amp; ecosystems are not specified enough</a:t>
            </a:r>
          </a:p>
          <a:p>
            <a:pPr eaLnBrk="1" hangingPunct="1"/>
            <a:r>
              <a:rPr lang="en-US" altLang="en-US" b="1" smtClean="0"/>
              <a:t>No watercourse-specific agreements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50825" y="104775"/>
            <a:ext cx="8713788" cy="731838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en-GB" altLang="en-US" smtClean="0"/>
              <a:t>Regional institutional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85225" cy="52562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dirty="0" smtClean="0"/>
              <a:t>International Fund for Saving the Aral Sea (IFAS) – 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Executive Committee and 2 regional commissions: on water coordination and on sustainable development (environmental)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Lacks authority to resolve regional water-related problems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dirty="0" smtClean="0"/>
              <a:t>Interstate </a:t>
            </a:r>
            <a:r>
              <a:rPr lang="en-US" b="1" dirty="0"/>
              <a:t>Commission for Water Coordination (ICWC) and </a:t>
            </a:r>
            <a:r>
              <a:rPr lang="en-US" b="1" dirty="0" smtClean="0"/>
              <a:t>Basin water management organizations (BWOs) 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Lack </a:t>
            </a:r>
            <a:r>
              <a:rPr lang="en-US" dirty="0"/>
              <a:t>mandate to monitor and control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No compliance review</a:t>
            </a: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04775"/>
            <a:ext cx="8713788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Concluding </a:t>
            </a:r>
            <a:r>
              <a:rPr lang="en-GB" dirty="0" smtClean="0"/>
              <a:t>remarks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000" b="1" dirty="0"/>
              <a:t>Water is a </a:t>
            </a:r>
            <a:r>
              <a:rPr lang="en-GB" sz="3000" b="1" dirty="0" smtClean="0"/>
              <a:t>matter </a:t>
            </a:r>
            <a:r>
              <a:rPr lang="en-GB" sz="3000" b="1" dirty="0"/>
              <a:t>of security </a:t>
            </a:r>
            <a:r>
              <a:rPr lang="en-GB" sz="3000" b="1" u="sng" dirty="0"/>
              <a:t>at multiple levels</a:t>
            </a:r>
            <a:r>
              <a:rPr lang="en-GB" sz="3000" dirty="0"/>
              <a:t>: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800" dirty="0"/>
              <a:t>	</a:t>
            </a:r>
            <a:r>
              <a:rPr lang="en-US" sz="2600" dirty="0"/>
              <a:t>a source of </a:t>
            </a:r>
            <a:r>
              <a:rPr lang="en-US" sz="2600" dirty="0">
                <a:solidFill>
                  <a:srgbClr val="C00000"/>
                </a:solidFill>
              </a:rPr>
              <a:t>livelihoods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a vector of </a:t>
            </a:r>
            <a:r>
              <a:rPr lang="en-US" sz="2600" dirty="0">
                <a:solidFill>
                  <a:srgbClr val="C00000"/>
                </a:solidFill>
              </a:rPr>
              <a:t>pathogens</a:t>
            </a:r>
            <a:r>
              <a:rPr lang="en-US" sz="2600" dirty="0"/>
              <a:t>,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a potent force behind </a:t>
            </a:r>
            <a:r>
              <a:rPr lang="en-US" sz="2600" dirty="0">
                <a:solidFill>
                  <a:srgbClr val="C00000"/>
                </a:solidFill>
              </a:rPr>
              <a:t>extreme events and natural disasters</a:t>
            </a:r>
            <a:r>
              <a:rPr lang="en-US" sz="2600" dirty="0"/>
              <a:t>, a mechanism for </a:t>
            </a:r>
            <a:r>
              <a:rPr lang="en-US" sz="2600" dirty="0">
                <a:solidFill>
                  <a:srgbClr val="C00000"/>
                </a:solidFill>
              </a:rPr>
              <a:t>cooperation </a:t>
            </a:r>
            <a:r>
              <a:rPr lang="en-US" sz="2600" dirty="0"/>
              <a:t>among governments and communities. </a:t>
            </a: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The Asia Society’s Leadership Group on Water Security (2009)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/>
              <a:t>Law </a:t>
            </a:r>
            <a:r>
              <a:rPr lang="en-US" sz="3000" b="1" dirty="0" smtClean="0"/>
              <a:t>provides </a:t>
            </a:r>
            <a:r>
              <a:rPr lang="en-US" sz="3000" b="1" dirty="0"/>
              <a:t>a framework </a:t>
            </a:r>
            <a:r>
              <a:rPr lang="en-US" sz="3000" b="1" u="sng" dirty="0"/>
              <a:t>at multiple levels</a:t>
            </a:r>
            <a:r>
              <a:rPr lang="en-US" sz="3000" u="sng" dirty="0"/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/>
              <a:t>Transboundary watercourses treaties at basin, regional and global levels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/>
              <a:t>Other relevant treaties (MEAs, energy, human rights, </a:t>
            </a:r>
            <a:r>
              <a:rPr lang="en-US" sz="2600" dirty="0" err="1"/>
              <a:t>etc</a:t>
            </a:r>
            <a:r>
              <a:rPr lang="en-US" sz="2600" dirty="0"/>
              <a:t>) and general international </a:t>
            </a:r>
            <a:r>
              <a:rPr lang="en-US" sz="2600" dirty="0" smtClean="0"/>
              <a:t>law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04775"/>
            <a:ext cx="8713788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lang="en-GB" dirty="0"/>
              <a:t>Concluding </a:t>
            </a:r>
            <a:r>
              <a:rPr lang="en-GB" dirty="0" smtClean="0"/>
              <a:t>remarks</a:t>
            </a:r>
            <a:r>
              <a:rPr lang="en-GB" dirty="0"/>
              <a:t>: Legal </a:t>
            </a:r>
            <a:r>
              <a:rPr lang="en-GB" dirty="0" smtClean="0"/>
              <a:t>framework </a:t>
            </a:r>
            <a:r>
              <a:rPr lang="en-GB" dirty="0"/>
              <a:t>in the </a:t>
            </a:r>
            <a:r>
              <a:rPr lang="en-GB" dirty="0" smtClean="0"/>
              <a:t>ASB</a:t>
            </a:r>
            <a:endParaRPr lang="en-GB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000" smtClean="0"/>
              <a:t>A wide range of treaty and customary obligations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000" smtClean="0"/>
              <a:t>But indeterminacy &amp; vagueness of basin treaty provisions, lack of monitoring &amp; compliance mechanism,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000" smtClean="0"/>
              <a:t>lack or ineffectiveness of institutional &amp; dispute settlement mechanism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000" smtClean="0"/>
              <a:t>Deteriorating 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entral_asian_common_200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" y="19050"/>
            <a:ext cx="8675688" cy="6869113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04775"/>
            <a:ext cx="8713788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Aral Sea Basin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538" y="1196975"/>
            <a:ext cx="3465512" cy="525621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b="1" dirty="0"/>
              <a:t>Total area</a:t>
            </a:r>
            <a:r>
              <a:rPr lang="en-US" dirty="0"/>
              <a:t>: 1,231,400 km</a:t>
            </a:r>
            <a:r>
              <a:rPr lang="en-US" baseline="30000" dirty="0"/>
              <a:t>2</a:t>
            </a:r>
          </a:p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baseline="30000" dirty="0"/>
          </a:p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b="1" dirty="0"/>
              <a:t>Basin countries</a:t>
            </a:r>
            <a:r>
              <a:rPr lang="en-GB" dirty="0"/>
              <a:t>: </a:t>
            </a:r>
          </a:p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Kazakhstan</a:t>
            </a:r>
            <a:r>
              <a:rPr lang="en-GB" dirty="0"/>
              <a:t>, Kyrgyz Republic, </a:t>
            </a:r>
            <a:r>
              <a:rPr lang="en-US" dirty="0"/>
              <a:t>Tajikistan, Turkmenistan, </a:t>
            </a:r>
            <a:r>
              <a:rPr lang="en-US" dirty="0" smtClean="0"/>
              <a:t>Uzbekistan + </a:t>
            </a:r>
            <a:r>
              <a:rPr lang="en-GB" dirty="0" smtClean="0"/>
              <a:t>Afghanistan</a:t>
            </a:r>
            <a:r>
              <a:rPr lang="en-GB" dirty="0"/>
              <a:t>, Iran, China,</a:t>
            </a:r>
            <a:endParaRPr lang="en-US" dirty="0"/>
          </a:p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Population</a:t>
            </a:r>
            <a:r>
              <a:rPr lang="en-US" dirty="0"/>
              <a:t>: ~ 35 </a:t>
            </a:r>
            <a:r>
              <a:rPr lang="en-US" dirty="0" err="1"/>
              <a:t>mln</a:t>
            </a:r>
            <a:r>
              <a:rPr lang="en-US" dirty="0"/>
              <a:t>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of which 3.5 </a:t>
            </a:r>
            <a:r>
              <a:rPr lang="en-US" dirty="0" err="1"/>
              <a:t>mln</a:t>
            </a:r>
            <a:r>
              <a:rPr lang="en-US" dirty="0"/>
              <a:t> live in the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disaster zone (60 </a:t>
            </a:r>
            <a:r>
              <a:rPr lang="en-US" dirty="0" err="1"/>
              <a:t>mln</a:t>
            </a:r>
            <a:r>
              <a:rPr lang="en-US" dirty="0"/>
              <a:t> in CA)</a:t>
            </a:r>
          </a:p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000" b="1" dirty="0"/>
          </a:p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b="1" dirty="0"/>
              <a:t>Two main rivers</a:t>
            </a:r>
            <a:r>
              <a:rPr lang="en-US" dirty="0"/>
              <a:t>: </a:t>
            </a:r>
          </a:p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err="1"/>
              <a:t>Syrdarya</a:t>
            </a:r>
            <a:r>
              <a:rPr lang="en-US" dirty="0"/>
              <a:t> (36.6 km</a:t>
            </a:r>
            <a:r>
              <a:rPr lang="en-US" baseline="30000" dirty="0"/>
              <a:t>3</a:t>
            </a:r>
            <a:r>
              <a:rPr lang="en-US" dirty="0"/>
              <a:t>/year) </a:t>
            </a:r>
          </a:p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 err="1"/>
              <a:t>Amudarya</a:t>
            </a:r>
            <a:r>
              <a:rPr lang="en-US" dirty="0"/>
              <a:t> (79 km</a:t>
            </a:r>
            <a:r>
              <a:rPr lang="en-US" baseline="30000" dirty="0"/>
              <a:t>3</a:t>
            </a:r>
            <a:r>
              <a:rPr lang="en-US" dirty="0"/>
              <a:t>/year)</a:t>
            </a:r>
          </a:p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000" b="1" dirty="0"/>
          </a:p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b="1" dirty="0"/>
              <a:t>Total surface runoff</a:t>
            </a:r>
            <a:r>
              <a:rPr lang="en-US" dirty="0"/>
              <a:t>: </a:t>
            </a:r>
          </a:p>
          <a:p>
            <a:pPr marL="0" indent="0" eaLnBrk="1" fontAlgn="auto" hangingPunct="1">
              <a:lnSpc>
                <a:spcPct val="93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/>
              <a:t>116 </a:t>
            </a:r>
            <a:r>
              <a:rPr lang="en-US" dirty="0" smtClean="0"/>
              <a:t>km</a:t>
            </a:r>
            <a:r>
              <a:rPr lang="en-US" baseline="30000" dirty="0" smtClean="0"/>
              <a:t>3</a:t>
            </a:r>
            <a:r>
              <a:rPr lang="en-US" dirty="0" smtClean="0"/>
              <a:t>/year</a:t>
            </a:r>
            <a:endParaRPr lang="en-US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213"/>
            <a:ext cx="5538788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04775"/>
            <a:ext cx="8713788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Transboundary water issues</a:t>
            </a:r>
            <a:endParaRPr lang="en-GB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smtClean="0"/>
              <a:t>Water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800" smtClean="0"/>
              <a:t>(Irrigation/Food)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smtClean="0"/>
              <a:t>Energy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800" smtClean="0"/>
              <a:t>(Hydropower)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smtClean="0"/>
              <a:t>Environment</a:t>
            </a:r>
          </a:p>
          <a:p>
            <a:pPr eaLnBrk="1" hangingPunct="1"/>
            <a:endParaRPr lang="en-GB" altLang="en-US" smtClean="0"/>
          </a:p>
        </p:txBody>
      </p:sp>
      <p:pic>
        <p:nvPicPr>
          <p:cNvPr id="17412" name="Picture 3" descr="C:\Documents and Settings\Dell\My Documents\My Pictures\mics\Uzbekistan\IrrigationUz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747838"/>
            <a:ext cx="235743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C:\Documents and Settings\Dell\My Documents\My Pictures\BBS News Rogun D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747838"/>
            <a:ext cx="27146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:\Documents and Settings\Dell\My Documents\Dundee\IWL Symposium 2010\Presentation Aral Sea DZ\Copy of GlacierTjfed-eng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725863"/>
            <a:ext cx="24098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C:\Documents and Settings\Dell\My Documents\Dundee\IWL Symposium 2010\Presentation Aral Sea DZ\Copy of aral_sea_nasa1-20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675063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2195513" y="2349500"/>
            <a:ext cx="6948487" cy="21590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C00000"/>
                </a:solidFill>
              </a:rPr>
              <a:t>Water</a:t>
            </a:r>
            <a:r>
              <a:rPr lang="en-US" altLang="en-US" smtClean="0"/>
              <a:t>-Energy-Environment 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en-US" sz="3600" b="1" smtClean="0"/>
              <a:t>Water Balance in the Aral Sea Basin</a:t>
            </a:r>
            <a:br>
              <a:rPr lang="en-GB" altLang="en-US" sz="3600" b="1" smtClean="0"/>
            </a:br>
            <a:r>
              <a:rPr lang="en-GB" altLang="en-US" sz="3600" b="1" smtClean="0"/>
              <a:t>(billion cubic meters)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609600" y="1066800"/>
            <a:ext cx="2743200" cy="137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 flipH="1">
            <a:off x="5867400" y="990600"/>
            <a:ext cx="3048000" cy="15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2"/>
                </a:solidFill>
              </a:rPr>
              <a:t>80 Amu Darya</a:t>
            </a:r>
            <a:r>
              <a:rPr lang="en-GB" altLang="en-US" sz="1800"/>
              <a:t>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352800" y="1371600"/>
            <a:ext cx="2438400" cy="5921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120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2708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2"/>
                </a:solidFill>
              </a:rPr>
              <a:t>Syr Darya 40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3352800" y="2057400"/>
            <a:ext cx="762000" cy="1814513"/>
          </a:xfrm>
          <a:prstGeom prst="downArrow">
            <a:avLst>
              <a:gd name="adj1" fmla="val 50000"/>
              <a:gd name="adj2" fmla="val 59531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3657600" y="3886200"/>
            <a:ext cx="1095375" cy="2514600"/>
          </a:xfrm>
          <a:prstGeom prst="downArrow">
            <a:avLst>
              <a:gd name="adj1" fmla="val 50000"/>
              <a:gd name="adj2" fmla="val 57391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2"/>
                </a:solidFill>
              </a:rPr>
              <a:t>20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1219200" y="3581400"/>
            <a:ext cx="2590800" cy="1019175"/>
          </a:xfrm>
          <a:prstGeom prst="leftArrow">
            <a:avLst>
              <a:gd name="adj1" fmla="val 50000"/>
              <a:gd name="adj2" fmla="val 63551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2"/>
                </a:solidFill>
              </a:rPr>
              <a:t>10 River losses </a:t>
            </a: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0" y="4419600"/>
            <a:ext cx="3810000" cy="942975"/>
          </a:xfrm>
          <a:prstGeom prst="leftArrow">
            <a:avLst>
              <a:gd name="adj1" fmla="val 50000"/>
              <a:gd name="adj2" fmla="val 10101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2"/>
                </a:solidFill>
              </a:rPr>
              <a:t> 9 </a:t>
            </a:r>
            <a:r>
              <a:rPr lang="en-GB" altLang="en-US" sz="1800" b="1">
                <a:solidFill>
                  <a:schemeClr val="bg2"/>
                </a:solidFill>
              </a:rPr>
              <a:t>Groundwater recharge</a:t>
            </a:r>
            <a:endParaRPr lang="en-GB" altLang="en-US" sz="1800" b="1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381000" y="5257800"/>
            <a:ext cx="3338513" cy="990600"/>
          </a:xfrm>
          <a:prstGeom prst="leftArrow">
            <a:avLst>
              <a:gd name="adj1" fmla="val 50000"/>
              <a:gd name="adj2" fmla="val 8425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2"/>
                </a:solidFill>
              </a:rPr>
              <a:t>16 To depressions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3962400" y="64008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4054" name="AutoShape 22"/>
          <p:cNvSpPr>
            <a:spLocks noChangeArrowheads="1"/>
          </p:cNvSpPr>
          <p:nvPr/>
        </p:nvSpPr>
        <p:spPr bwMode="auto">
          <a:xfrm>
            <a:off x="4495800" y="2133600"/>
            <a:ext cx="2286000" cy="1143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2"/>
                </a:solidFill>
              </a:rPr>
              <a:t>110</a:t>
            </a:r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>
            <a:off x="4114800" y="3048000"/>
            <a:ext cx="1295400" cy="866775"/>
          </a:xfrm>
          <a:prstGeom prst="lef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2"/>
                </a:solidFill>
              </a:rPr>
              <a:t>45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5181600" y="3276600"/>
            <a:ext cx="2376488" cy="59213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Water Users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3200400" y="61722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folHlink"/>
                </a:solidFill>
              </a:rPr>
              <a:t>Aral Sea</a:t>
            </a:r>
          </a:p>
        </p:txBody>
      </p:sp>
      <p:sp>
        <p:nvSpPr>
          <p:cNvPr id="21521" name="TextBox 1"/>
          <p:cNvSpPr txBox="1">
            <a:spLocks noChangeArrowheads="1"/>
          </p:cNvSpPr>
          <p:nvPr/>
        </p:nvSpPr>
        <p:spPr bwMode="auto">
          <a:xfrm>
            <a:off x="1116013" y="260350"/>
            <a:ext cx="6442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Water balance in the Aral Sea Basin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 autoUpdateAnimBg="0"/>
      <p:bldP spid="44036" grpId="0" animBg="1" autoUpdateAnimBg="0"/>
      <p:bldP spid="44037" grpId="0" animBg="1" autoUpdateAnimBg="0"/>
      <p:bldP spid="44039" grpId="0" autoUpdateAnimBg="0"/>
      <p:bldP spid="44041" grpId="0" animBg="1" autoUpdateAnimBg="0"/>
      <p:bldP spid="44043" grpId="0" animBg="1" autoUpdateAnimBg="0"/>
      <p:bldP spid="44045" grpId="0" animBg="1" autoUpdateAnimBg="0"/>
      <p:bldP spid="44047" grpId="0" animBg="1" autoUpdateAnimBg="0"/>
      <p:bldP spid="44049" grpId="0" animBg="1" autoUpdateAnimBg="0"/>
      <p:bldP spid="44052" grpId="0" autoUpdateAnimBg="0"/>
      <p:bldP spid="44054" grpId="0" animBg="1" autoUpdateAnimBg="0"/>
      <p:bldP spid="44057" grpId="0" animBg="1" autoUpdateAnimBg="0"/>
      <p:bldP spid="44059" grpId="0" animBg="1" autoUpdateAnimBg="0"/>
      <p:bldP spid="4406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04775"/>
            <a:ext cx="8713788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Dependency on </a:t>
            </a:r>
            <a:r>
              <a:rPr lang="en-GB" dirty="0" smtClean="0"/>
              <a:t>irrigation</a:t>
            </a:r>
            <a:endParaRPr lang="en-GB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7191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smtClean="0"/>
              <a:t>An estimated 22 million people depend directly or indirectly on irrigated agriculture in CARs. 2005 UN Report.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214313" y="1341438"/>
          <a:ext cx="8715375" cy="387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4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27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Kz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Kg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Tj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Uz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82" marR="82982" marT="41463" marB="4146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2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Rural</a:t>
                      </a:r>
                      <a:r>
                        <a:rPr lang="en-US" sz="1800" baseline="0" dirty="0" smtClean="0"/>
                        <a:t> population, %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6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Internal water resources per inhabitant m³/year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4664</a:t>
                      </a:r>
                      <a:endParaRPr lang="en-US" sz="1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9439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10153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287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657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Dependence on transboundary</a:t>
                      </a:r>
                      <a:r>
                        <a:rPr lang="en-US" sz="1800" baseline="0" dirty="0" smtClean="0"/>
                        <a:t> water</a:t>
                      </a:r>
                      <a:r>
                        <a:rPr lang="en-US" sz="1800" dirty="0" smtClean="0"/>
                        <a:t> ratio*, %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31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94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77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2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Water </a:t>
                      </a:r>
                      <a:r>
                        <a:rPr lang="en-US" sz="1800" baseline="0" dirty="0" smtClean="0"/>
                        <a:t>withdrawal for irrigation, %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94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87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92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Agricultural output supported by irrigation,</a:t>
                      </a:r>
                      <a:r>
                        <a:rPr lang="en-GB" sz="1800" kern="1200" baseline="0" dirty="0" smtClean="0"/>
                        <a:t> % of GDP</a:t>
                      </a:r>
                      <a:endParaRPr lang="en-US" sz="1800" dirty="0" smtClean="0"/>
                    </a:p>
                    <a:p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39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23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39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321">
                <a:tc gridSpan="6">
                  <a:txBody>
                    <a:bodyPr/>
                    <a:lstStyle/>
                    <a:p>
                      <a:r>
                        <a:rPr lang="en-US" sz="1800" dirty="0" smtClean="0"/>
                        <a:t>* </a:t>
                      </a:r>
                      <a:r>
                        <a:rPr lang="en-US" sz="1400" dirty="0" smtClean="0"/>
                        <a:t>The dependency ratio is equal to the part of the water resources which originates outside the country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82982" marR="82982" marT="41463" marB="4146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858</Words>
  <Application>Microsoft Office PowerPoint</Application>
  <PresentationFormat>On-screen Show (4:3)</PresentationFormat>
  <Paragraphs>180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Wingdings</vt:lpstr>
      <vt:lpstr>Times New Roman</vt:lpstr>
      <vt:lpstr>Office Theme</vt:lpstr>
      <vt:lpstr>Regional Training on Hydrodiplomacy &amp; Negotiation Skills for  IGAD Water Resources Protocol Negotiation Members 27-28 February 2017 -- Addis Ababa, Ethiopia </vt:lpstr>
      <vt:lpstr>Outline</vt:lpstr>
      <vt:lpstr>PowerPoint Presentation</vt:lpstr>
      <vt:lpstr>Aral Sea Basin</vt:lpstr>
      <vt:lpstr>Transboundary water issues</vt:lpstr>
      <vt:lpstr>Water-Energy-Environment </vt:lpstr>
      <vt:lpstr>Water Balance in the Aral Sea Basin (billion cubic meters)</vt:lpstr>
      <vt:lpstr>PowerPoint Presentation</vt:lpstr>
      <vt:lpstr>Dependency on irrigation</vt:lpstr>
      <vt:lpstr>Water-Energy-Environment </vt:lpstr>
      <vt:lpstr>PowerPoint Presentation</vt:lpstr>
      <vt:lpstr>Surplus electricity available for trade</vt:lpstr>
      <vt:lpstr>Water-Energy-Environment </vt:lpstr>
      <vt:lpstr>PowerPoint Presentation</vt:lpstr>
      <vt:lpstr>PowerPoint Presentation</vt:lpstr>
      <vt:lpstr>Global climate change: Glacier melting</vt:lpstr>
      <vt:lpstr>Transboundary water challenges</vt:lpstr>
      <vt:lpstr>Treaties &amp; other instruments at basin level</vt:lpstr>
      <vt:lpstr>Participation in global and regional conventions</vt:lpstr>
      <vt:lpstr>The matters of scope in the Aral Sea Basin</vt:lpstr>
      <vt:lpstr>Regional institutional mechanisms</vt:lpstr>
      <vt:lpstr>Concluding remarks</vt:lpstr>
      <vt:lpstr>Concluding remarks: Legal framework in the ASB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Bjørn-Oliver Magsig</dc:creator>
  <cp:lastModifiedBy>LUKACS Anni</cp:lastModifiedBy>
  <cp:revision>57</cp:revision>
  <dcterms:created xsi:type="dcterms:W3CDTF">2010-06-15T11:17:33Z</dcterms:created>
  <dcterms:modified xsi:type="dcterms:W3CDTF">2020-07-15T15:30:31Z</dcterms:modified>
</cp:coreProperties>
</file>